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2" r:id="rId2"/>
    <p:sldId id="260" r:id="rId3"/>
    <p:sldId id="266" r:id="rId4"/>
    <p:sldId id="267" r:id="rId5"/>
    <p:sldId id="261" r:id="rId6"/>
    <p:sldId id="264" r:id="rId7"/>
    <p:sldId id="265"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E6E6E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4" autoAdjust="0"/>
    <p:restoredTop sz="94660"/>
  </p:normalViewPr>
  <p:slideViewPr>
    <p:cSldViewPr snapToGrid="0">
      <p:cViewPr>
        <p:scale>
          <a:sx n="86" d="100"/>
          <a:sy n="86" d="100"/>
        </p:scale>
        <p:origin x="-46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0C6FCC-5CBF-449A-8D8A-F9A551ECF1B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575EFD3-E35F-4946-9B5B-C1EB680FD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569AF78-6A99-4A93-83F1-1B7C506EE1EF}"/>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5" name="מציין מיקום של כותרת תחתונה 4">
            <a:extLst>
              <a:ext uri="{FF2B5EF4-FFF2-40B4-BE49-F238E27FC236}">
                <a16:creationId xmlns:a16="http://schemas.microsoft.com/office/drawing/2014/main" id="{670FB761-6C7A-4188-8863-83C6EC2AE0B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0682C96-3584-4762-A362-EB48F8FB99C8}"/>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181805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2136A5-5475-435E-8626-B01DB20C1B3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12D9AD1-5BBF-4DEB-843F-982A0397206F}"/>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C6DD37B-8512-4942-B200-BC351DBF168A}"/>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5" name="מציין מיקום של כותרת תחתונה 4">
            <a:extLst>
              <a:ext uri="{FF2B5EF4-FFF2-40B4-BE49-F238E27FC236}">
                <a16:creationId xmlns:a16="http://schemas.microsoft.com/office/drawing/2014/main" id="{AB45EE4F-55FE-454E-BC6B-A171D7786B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E30937E-CD57-40E5-A32A-59F121055BD9}"/>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355357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A90488C-3B04-43C3-B611-45A0084EF6C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1208B21-8992-4DC5-B23F-C13F6CC533C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B8B013D-3B52-4E44-B5E6-C40C32B3E556}"/>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5" name="מציין מיקום של כותרת תחתונה 4">
            <a:extLst>
              <a:ext uri="{FF2B5EF4-FFF2-40B4-BE49-F238E27FC236}">
                <a16:creationId xmlns:a16="http://schemas.microsoft.com/office/drawing/2014/main" id="{AEBCBF54-E091-4D3E-8F27-D904825EB1D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FDF05F6-2B7B-40AE-B292-A413FF43414B}"/>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7455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115AE8-9FDF-474D-A1EF-5DF3D19CB69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D739E27-6F76-4638-B5AC-4017315D562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667BE7A-C946-4CCA-9E5E-DF5E8FF83E85}"/>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5" name="מציין מיקום של כותרת תחתונה 4">
            <a:extLst>
              <a:ext uri="{FF2B5EF4-FFF2-40B4-BE49-F238E27FC236}">
                <a16:creationId xmlns:a16="http://schemas.microsoft.com/office/drawing/2014/main" id="{537D7ECE-9A00-4BA3-8F4D-38BA58702A6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A079E32-4DD1-4953-9E3A-D02722FCF6C7}"/>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355051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C91B8A-B85B-47E1-94D1-A604F9D729C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B82BA9D-4AAB-48FD-B00F-FF555FB25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226C94B-2603-4B9F-A44F-0EE7114C2536}"/>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5" name="מציין מיקום של כותרת תחתונה 4">
            <a:extLst>
              <a:ext uri="{FF2B5EF4-FFF2-40B4-BE49-F238E27FC236}">
                <a16:creationId xmlns:a16="http://schemas.microsoft.com/office/drawing/2014/main" id="{A22DB3AC-9D2D-4CB4-9BE9-AA297A24B0A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EE45A83-5EF1-43B7-BFA2-5DC5F4479AE5}"/>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13130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348120-714C-4E38-9F8C-4E0713D051A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33610B9-E6F0-4000-9EBD-A5C36562E9B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680F6F23-0DD6-401F-A8BA-30B4D9C289E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CDADC86-822B-4315-9EFD-B538C40A681D}"/>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6" name="מציין מיקום של כותרת תחתונה 5">
            <a:extLst>
              <a:ext uri="{FF2B5EF4-FFF2-40B4-BE49-F238E27FC236}">
                <a16:creationId xmlns:a16="http://schemas.microsoft.com/office/drawing/2014/main" id="{8E3845F1-8DEB-486B-BA32-3EB3687C2C6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3CB40E4-5274-4FED-B0C0-6A0AEEF2779A}"/>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245894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2F6ABE-5B64-44C4-BB3F-391137316E4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FC3CD4D-DA51-47E8-BA2D-D5FF47AD6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31D338B-68B2-45DC-BE1E-DBDBA313C5E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84BEFD0-8B40-4557-A63C-93707039D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98750B3-50F7-4B32-99FD-836E5E8B17A6}"/>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FA28271-EC5B-41CE-B0A8-FDE8800E9A1D}"/>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8" name="מציין מיקום של כותרת תחתונה 7">
            <a:extLst>
              <a:ext uri="{FF2B5EF4-FFF2-40B4-BE49-F238E27FC236}">
                <a16:creationId xmlns:a16="http://schemas.microsoft.com/office/drawing/2014/main" id="{DBBEBAA8-F3BF-4F8A-B127-1D541DB51600}"/>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C21E325-5D4D-4549-B9F1-8F76324A1745}"/>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406757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906B73-AA7A-4136-A750-E667CAED97D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42DC557-7AB3-45FB-ABBA-603538C843AB}"/>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4" name="מציין מיקום של כותרת תחתונה 3">
            <a:extLst>
              <a:ext uri="{FF2B5EF4-FFF2-40B4-BE49-F238E27FC236}">
                <a16:creationId xmlns:a16="http://schemas.microsoft.com/office/drawing/2014/main" id="{1FBF86FC-E257-4A36-9F74-CD29D268362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2A61E1A-37CE-4407-A440-7BF25D0C5649}"/>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97879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3AF2BF2-563C-4314-928E-4BC2AE2665D2}"/>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3" name="מציין מיקום של כותרת תחתונה 2">
            <a:extLst>
              <a:ext uri="{FF2B5EF4-FFF2-40B4-BE49-F238E27FC236}">
                <a16:creationId xmlns:a16="http://schemas.microsoft.com/office/drawing/2014/main" id="{E3325141-7230-4A3A-81BC-E856C0DE1D60}"/>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C75183D-4BA5-4D1B-BD86-782323AC45CD}"/>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27518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B5F186-1505-47D0-A202-A21E1AB729F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D275CAA-8591-41E2-BF7F-D3B6B46C3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BA4BAC8-C62D-4DFD-87C6-431B66171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B50EC26-85CC-4FF4-BA87-277A2DDAD2F5}"/>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6" name="מציין מיקום של כותרת תחתונה 5">
            <a:extLst>
              <a:ext uri="{FF2B5EF4-FFF2-40B4-BE49-F238E27FC236}">
                <a16:creationId xmlns:a16="http://schemas.microsoft.com/office/drawing/2014/main" id="{D49DB776-25E2-41CF-8E08-1B4D48F2628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E135A45-507A-4E57-91F2-07B0FEB3376D}"/>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174641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D1C2FC-954B-4A47-8B3E-F818761B125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2EC1CB1-D585-403B-9091-F1EBB697B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7D870FF-632D-40A4-A99C-63B4D74A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FB3AD12-3144-40D9-B6F2-110FD7C637DD}"/>
              </a:ext>
            </a:extLst>
          </p:cNvPr>
          <p:cNvSpPr>
            <a:spLocks noGrp="1"/>
          </p:cNvSpPr>
          <p:nvPr>
            <p:ph type="dt" sz="half" idx="10"/>
          </p:nvPr>
        </p:nvSpPr>
        <p:spPr/>
        <p:txBody>
          <a:bodyPr/>
          <a:lstStyle/>
          <a:p>
            <a:fld id="{672DF76B-FBEA-4A0B-B65C-711CDE890ED6}" type="datetimeFigureOut">
              <a:rPr lang="he-IL" smtClean="0"/>
              <a:t>ח'/אלול/תשפ"ב</a:t>
            </a:fld>
            <a:endParaRPr lang="he-IL"/>
          </a:p>
        </p:txBody>
      </p:sp>
      <p:sp>
        <p:nvSpPr>
          <p:cNvPr id="6" name="מציין מיקום של כותרת תחתונה 5">
            <a:extLst>
              <a:ext uri="{FF2B5EF4-FFF2-40B4-BE49-F238E27FC236}">
                <a16:creationId xmlns:a16="http://schemas.microsoft.com/office/drawing/2014/main" id="{5CFC60C6-A0D9-43E4-A1F7-AFF1D301183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AAC77FA-2451-4C93-892B-B13EC6C36776}"/>
              </a:ext>
            </a:extLst>
          </p:cNvPr>
          <p:cNvSpPr>
            <a:spLocks noGrp="1"/>
          </p:cNvSpPr>
          <p:nvPr>
            <p:ph type="sldNum" sz="quarter" idx="12"/>
          </p:nvPr>
        </p:nvSpPr>
        <p:spPr/>
        <p:txBody>
          <a:bodyPr/>
          <a:lstStyle/>
          <a:p>
            <a:fld id="{85541D62-AAD1-4B5F-A0A6-A72DD11D0B86}" type="slidenum">
              <a:rPr lang="he-IL" smtClean="0"/>
              <a:t>‹#›</a:t>
            </a:fld>
            <a:endParaRPr lang="he-IL"/>
          </a:p>
        </p:txBody>
      </p:sp>
    </p:spTree>
    <p:extLst>
      <p:ext uri="{BB962C8B-B14F-4D97-AF65-F5344CB8AC3E}">
        <p14:creationId xmlns:p14="http://schemas.microsoft.com/office/powerpoint/2010/main" val="358941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492">
              <a:schemeClr val="accent2">
                <a:lumMod val="40000"/>
                <a:lumOff val="60000"/>
              </a:schemeClr>
            </a:gs>
            <a:gs pos="52984">
              <a:schemeClr val="accent2"/>
            </a:gs>
            <a:gs pos="0">
              <a:schemeClr val="accent1">
                <a:lumMod val="5000"/>
                <a:lumOff val="95000"/>
              </a:schemeClr>
            </a:gs>
            <a:gs pos="74000">
              <a:schemeClr val="accent2">
                <a:lumMod val="20000"/>
                <a:lumOff val="80000"/>
              </a:schemeClr>
            </a:gs>
            <a:gs pos="100000">
              <a:schemeClr val="accent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3BE54E4-9E66-42B9-A42A-B8D0F91B2CD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80B9FFC-25F2-43DE-A7E2-937EE831255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177E478-E657-49DF-970B-7BEBD42C851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2DF76B-FBEA-4A0B-B65C-711CDE890ED6}" type="datetimeFigureOut">
              <a:rPr lang="he-IL" smtClean="0"/>
              <a:t>ח'/אלול/תשפ"ב</a:t>
            </a:fld>
            <a:endParaRPr lang="he-IL"/>
          </a:p>
        </p:txBody>
      </p:sp>
      <p:sp>
        <p:nvSpPr>
          <p:cNvPr id="5" name="מציין מיקום של כותרת תחתונה 4">
            <a:extLst>
              <a:ext uri="{FF2B5EF4-FFF2-40B4-BE49-F238E27FC236}">
                <a16:creationId xmlns:a16="http://schemas.microsoft.com/office/drawing/2014/main" id="{5FAE67E6-F374-41F2-80D6-DA370EEAF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A1A667D-0F4E-4C3D-AA93-3506E0FC389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541D62-AAD1-4B5F-A0A6-A72DD11D0B86}" type="slidenum">
              <a:rPr lang="he-IL" smtClean="0"/>
              <a:t>‹#›</a:t>
            </a:fld>
            <a:endParaRPr lang="he-IL"/>
          </a:p>
        </p:txBody>
      </p:sp>
    </p:spTree>
    <p:extLst>
      <p:ext uri="{BB962C8B-B14F-4D97-AF65-F5344CB8AC3E}">
        <p14:creationId xmlns:p14="http://schemas.microsoft.com/office/powerpoint/2010/main" val="403022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D56C51B-D857-4DD1-A1B1-1C87E5BC1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552" y="0"/>
            <a:ext cx="8540896" cy="6858000"/>
          </a:xfrm>
          <a:prstGeom prst="rect">
            <a:avLst/>
          </a:prstGeom>
        </p:spPr>
      </p:pic>
      <p:sp>
        <p:nvSpPr>
          <p:cNvPr id="6" name="תיבת טקסט 5">
            <a:extLst>
              <a:ext uri="{FF2B5EF4-FFF2-40B4-BE49-F238E27FC236}">
                <a16:creationId xmlns:a16="http://schemas.microsoft.com/office/drawing/2014/main" id="{1865BD94-1E0C-4549-B21E-31796B3D65F7}"/>
              </a:ext>
            </a:extLst>
          </p:cNvPr>
          <p:cNvSpPr txBox="1"/>
          <p:nvPr/>
        </p:nvSpPr>
        <p:spPr>
          <a:xfrm>
            <a:off x="7242248" y="152400"/>
            <a:ext cx="1676400" cy="830997"/>
          </a:xfrm>
          <a:prstGeom prst="rect">
            <a:avLst/>
          </a:prstGeom>
          <a:noFill/>
          <a:ln w="3175">
            <a:solidFill>
              <a:schemeClr val="tx1"/>
            </a:solidFill>
          </a:ln>
        </p:spPr>
        <p:txBody>
          <a:bodyPr wrap="square" rtlCol="1">
            <a:spAutoFit/>
          </a:bodyPr>
          <a:lstStyle/>
          <a:p>
            <a:r>
              <a:rPr lang="he-IL" sz="2400" dirty="0"/>
              <a:t>תעודה משנת 1949</a:t>
            </a:r>
          </a:p>
        </p:txBody>
      </p:sp>
      <p:sp>
        <p:nvSpPr>
          <p:cNvPr id="3" name="אליפסה 2">
            <a:extLst>
              <a:ext uri="{FF2B5EF4-FFF2-40B4-BE49-F238E27FC236}">
                <a16:creationId xmlns:a16="http://schemas.microsoft.com/office/drawing/2014/main" id="{BD9ED173-FE2D-477E-B2E0-78FF6AE6FD91}"/>
              </a:ext>
            </a:extLst>
          </p:cNvPr>
          <p:cNvSpPr/>
          <p:nvPr/>
        </p:nvSpPr>
        <p:spPr>
          <a:xfrm>
            <a:off x="10541000" y="4876800"/>
            <a:ext cx="1460500" cy="863600"/>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4" name="תיבת טקסט 3">
            <a:extLst>
              <a:ext uri="{FF2B5EF4-FFF2-40B4-BE49-F238E27FC236}">
                <a16:creationId xmlns:a16="http://schemas.microsoft.com/office/drawing/2014/main" id="{268E968B-D2AF-4691-AEFD-39B58E02C0A5}"/>
              </a:ext>
            </a:extLst>
          </p:cNvPr>
          <p:cNvSpPr txBox="1"/>
          <p:nvPr/>
        </p:nvSpPr>
        <p:spPr>
          <a:xfrm>
            <a:off x="10541000" y="5016212"/>
            <a:ext cx="1333500" cy="584775"/>
          </a:xfrm>
          <a:prstGeom prst="rect">
            <a:avLst/>
          </a:prstGeom>
          <a:noFill/>
        </p:spPr>
        <p:txBody>
          <a:bodyPr wrap="square" rtlCol="1">
            <a:spAutoFit/>
          </a:bodyPr>
          <a:lstStyle/>
          <a:p>
            <a:r>
              <a:rPr lang="he-IL" sz="1600" dirty="0"/>
              <a:t>הצביע לכנסת הרביעית</a:t>
            </a:r>
          </a:p>
        </p:txBody>
      </p:sp>
      <p:sp>
        <p:nvSpPr>
          <p:cNvPr id="7" name="תיבת טקסט 6">
            <a:extLst>
              <a:ext uri="{FF2B5EF4-FFF2-40B4-BE49-F238E27FC236}">
                <a16:creationId xmlns:a16="http://schemas.microsoft.com/office/drawing/2014/main" id="{C2A235DE-5598-4DDE-A52E-546C0E55AC63}"/>
              </a:ext>
            </a:extLst>
          </p:cNvPr>
          <p:cNvSpPr txBox="1"/>
          <p:nvPr/>
        </p:nvSpPr>
        <p:spPr>
          <a:xfrm>
            <a:off x="190500" y="5600987"/>
            <a:ext cx="1460500" cy="646331"/>
          </a:xfrm>
          <a:prstGeom prst="rect">
            <a:avLst/>
          </a:prstGeom>
          <a:noFill/>
          <a:ln>
            <a:solidFill>
              <a:srgbClr val="C00000"/>
            </a:solidFill>
          </a:ln>
        </p:spPr>
        <p:txBody>
          <a:bodyPr wrap="square" rtlCol="1">
            <a:spAutoFit/>
          </a:bodyPr>
          <a:lstStyle/>
          <a:p>
            <a:r>
              <a:rPr lang="he-IL" dirty="0"/>
              <a:t>הצביע לכנסת החמישית</a:t>
            </a:r>
          </a:p>
        </p:txBody>
      </p:sp>
      <p:sp>
        <p:nvSpPr>
          <p:cNvPr id="8" name="תיבת טקסט 7">
            <a:extLst>
              <a:ext uri="{FF2B5EF4-FFF2-40B4-BE49-F238E27FC236}">
                <a16:creationId xmlns:a16="http://schemas.microsoft.com/office/drawing/2014/main" id="{E8CD82B0-A418-40AE-A7D4-86DFC5DF462D}"/>
              </a:ext>
            </a:extLst>
          </p:cNvPr>
          <p:cNvSpPr txBox="1"/>
          <p:nvPr/>
        </p:nvSpPr>
        <p:spPr>
          <a:xfrm>
            <a:off x="190500" y="3314700"/>
            <a:ext cx="1460500" cy="1477328"/>
          </a:xfrm>
          <a:prstGeom prst="rect">
            <a:avLst/>
          </a:prstGeom>
          <a:noFill/>
        </p:spPr>
        <p:txBody>
          <a:bodyPr wrap="square" rtlCol="1">
            <a:spAutoFit/>
          </a:bodyPr>
          <a:lstStyle/>
          <a:p>
            <a:r>
              <a:rPr lang="he-IL" dirty="0"/>
              <a:t>אזרחות </a:t>
            </a:r>
            <a:r>
              <a:rPr lang="he-IL" dirty="0" err="1"/>
              <a:t>אי"ת</a:t>
            </a:r>
            <a:endParaRPr lang="he-IL" dirty="0"/>
          </a:p>
          <a:p>
            <a:r>
              <a:rPr lang="he-IL" dirty="0"/>
              <a:t>ארץ ישראלית</a:t>
            </a:r>
          </a:p>
          <a:p>
            <a:endParaRPr lang="he-IL" dirty="0"/>
          </a:p>
          <a:p>
            <a:r>
              <a:rPr lang="he-IL" dirty="0"/>
              <a:t>משלח יד - גננת</a:t>
            </a:r>
          </a:p>
        </p:txBody>
      </p:sp>
    </p:spTree>
    <p:extLst>
      <p:ext uri="{BB962C8B-B14F-4D97-AF65-F5344CB8AC3E}">
        <p14:creationId xmlns:p14="http://schemas.microsoft.com/office/powerpoint/2010/main" val="91974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341095AD-D1E5-48CB-A30F-4E2522058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10355"/>
            <a:ext cx="8229600" cy="6247645"/>
          </a:xfrm>
          <a:prstGeom prst="rect">
            <a:avLst/>
          </a:prstGeom>
        </p:spPr>
      </p:pic>
      <p:sp>
        <p:nvSpPr>
          <p:cNvPr id="8" name="תיבת טקסט 7">
            <a:extLst>
              <a:ext uri="{FF2B5EF4-FFF2-40B4-BE49-F238E27FC236}">
                <a16:creationId xmlns:a16="http://schemas.microsoft.com/office/drawing/2014/main" id="{490CEF2B-DAEA-4AC5-A744-1E1DE584D3E3}"/>
              </a:ext>
            </a:extLst>
          </p:cNvPr>
          <p:cNvSpPr txBox="1"/>
          <p:nvPr/>
        </p:nvSpPr>
        <p:spPr>
          <a:xfrm>
            <a:off x="2383970" y="0"/>
            <a:ext cx="6906987" cy="369332"/>
          </a:xfrm>
          <a:prstGeom prst="rect">
            <a:avLst/>
          </a:prstGeom>
          <a:noFill/>
        </p:spPr>
        <p:txBody>
          <a:bodyPr wrap="square" rtlCol="1">
            <a:spAutoFit/>
          </a:bodyPr>
          <a:lstStyle/>
          <a:p>
            <a:r>
              <a:rPr lang="he-IL" dirty="0"/>
              <a:t>תעודת זהות מתאריך 9.1.49 הוצאה לקראת ההצבעה לאספה המכוננת. </a:t>
            </a:r>
          </a:p>
        </p:txBody>
      </p:sp>
      <p:sp>
        <p:nvSpPr>
          <p:cNvPr id="9" name="תיבת טקסט 8">
            <a:extLst>
              <a:ext uri="{FF2B5EF4-FFF2-40B4-BE49-F238E27FC236}">
                <a16:creationId xmlns:a16="http://schemas.microsoft.com/office/drawing/2014/main" id="{43646621-EC7C-434B-9DE0-266DE3486ADB}"/>
              </a:ext>
            </a:extLst>
          </p:cNvPr>
          <p:cNvSpPr txBox="1"/>
          <p:nvPr/>
        </p:nvSpPr>
        <p:spPr>
          <a:xfrm>
            <a:off x="10368643" y="4631204"/>
            <a:ext cx="1768929" cy="646331"/>
          </a:xfrm>
          <a:prstGeom prst="rect">
            <a:avLst/>
          </a:prstGeom>
          <a:noFill/>
        </p:spPr>
        <p:txBody>
          <a:bodyPr wrap="square" rtlCol="1">
            <a:spAutoFit/>
          </a:bodyPr>
          <a:lstStyle/>
          <a:p>
            <a:r>
              <a:rPr lang="he-IL" dirty="0"/>
              <a:t>רבקה –       1951 </a:t>
            </a:r>
          </a:p>
          <a:p>
            <a:r>
              <a:rPr lang="he-IL" dirty="0"/>
              <a:t>יוסי ומשה - 1954</a:t>
            </a:r>
          </a:p>
        </p:txBody>
      </p:sp>
      <p:sp>
        <p:nvSpPr>
          <p:cNvPr id="11" name="תיבת טקסט 10">
            <a:extLst>
              <a:ext uri="{FF2B5EF4-FFF2-40B4-BE49-F238E27FC236}">
                <a16:creationId xmlns:a16="http://schemas.microsoft.com/office/drawing/2014/main" id="{D713A686-F2C1-40D3-9506-9335883DBAB4}"/>
              </a:ext>
            </a:extLst>
          </p:cNvPr>
          <p:cNvSpPr txBox="1"/>
          <p:nvPr/>
        </p:nvSpPr>
        <p:spPr>
          <a:xfrm>
            <a:off x="431800" y="4938931"/>
            <a:ext cx="1435100" cy="646331"/>
          </a:xfrm>
          <a:prstGeom prst="rect">
            <a:avLst/>
          </a:prstGeom>
          <a:noFill/>
          <a:ln>
            <a:solidFill>
              <a:schemeClr val="tx1"/>
            </a:solidFill>
          </a:ln>
        </p:spPr>
        <p:txBody>
          <a:bodyPr wrap="square" rtlCol="1">
            <a:spAutoFit/>
          </a:bodyPr>
          <a:lstStyle/>
          <a:p>
            <a:r>
              <a:rPr lang="he-IL" b="1" dirty="0">
                <a:solidFill>
                  <a:schemeClr val="accent1">
                    <a:lumMod val="75000"/>
                  </a:schemeClr>
                </a:solidFill>
              </a:rPr>
              <a:t>תאריך</a:t>
            </a:r>
          </a:p>
          <a:p>
            <a:r>
              <a:rPr lang="he-IL" b="1" dirty="0">
                <a:solidFill>
                  <a:schemeClr val="accent1">
                    <a:lumMod val="75000"/>
                  </a:schemeClr>
                </a:solidFill>
              </a:rPr>
              <a:t>9.1.1949</a:t>
            </a:r>
          </a:p>
        </p:txBody>
      </p:sp>
      <p:sp>
        <p:nvSpPr>
          <p:cNvPr id="12" name="תיבת טקסט 11">
            <a:extLst>
              <a:ext uri="{FF2B5EF4-FFF2-40B4-BE49-F238E27FC236}">
                <a16:creationId xmlns:a16="http://schemas.microsoft.com/office/drawing/2014/main" id="{933706DE-CDA6-4A54-B01D-9543000B9137}"/>
              </a:ext>
            </a:extLst>
          </p:cNvPr>
          <p:cNvSpPr txBox="1"/>
          <p:nvPr/>
        </p:nvSpPr>
        <p:spPr>
          <a:xfrm>
            <a:off x="10368643" y="1257300"/>
            <a:ext cx="1823357" cy="646331"/>
          </a:xfrm>
          <a:prstGeom prst="rect">
            <a:avLst/>
          </a:prstGeom>
          <a:noFill/>
          <a:ln>
            <a:solidFill>
              <a:schemeClr val="tx1"/>
            </a:solidFill>
          </a:ln>
        </p:spPr>
        <p:txBody>
          <a:bodyPr wrap="square" rtlCol="1">
            <a:spAutoFit/>
          </a:bodyPr>
          <a:lstStyle/>
          <a:p>
            <a:r>
              <a:rPr lang="he-IL" b="1" dirty="0">
                <a:solidFill>
                  <a:schemeClr val="accent1">
                    <a:lumMod val="75000"/>
                  </a:schemeClr>
                </a:solidFill>
              </a:rPr>
              <a:t>הצביע בבחירות לאספה המכוננת</a:t>
            </a:r>
          </a:p>
        </p:txBody>
      </p:sp>
      <p:sp>
        <p:nvSpPr>
          <p:cNvPr id="13" name="תיבת טקסט 12">
            <a:extLst>
              <a:ext uri="{FF2B5EF4-FFF2-40B4-BE49-F238E27FC236}">
                <a16:creationId xmlns:a16="http://schemas.microsoft.com/office/drawing/2014/main" id="{565F00B5-1346-4FFD-8F2A-A748ED2542AA}"/>
              </a:ext>
            </a:extLst>
          </p:cNvPr>
          <p:cNvSpPr txBox="1"/>
          <p:nvPr/>
        </p:nvSpPr>
        <p:spPr>
          <a:xfrm>
            <a:off x="10072915" y="3956695"/>
            <a:ext cx="2064657" cy="369332"/>
          </a:xfrm>
          <a:prstGeom prst="rect">
            <a:avLst/>
          </a:prstGeom>
          <a:noFill/>
          <a:ln>
            <a:solidFill>
              <a:schemeClr val="tx1"/>
            </a:solidFill>
          </a:ln>
        </p:spPr>
        <p:txBody>
          <a:bodyPr wrap="square" rtlCol="1">
            <a:spAutoFit/>
          </a:bodyPr>
          <a:lstStyle/>
          <a:p>
            <a:r>
              <a:rPr lang="he-IL" b="1" dirty="0">
                <a:solidFill>
                  <a:schemeClr val="accent1">
                    <a:lumMod val="75000"/>
                  </a:schemeClr>
                </a:solidFill>
              </a:rPr>
              <a:t>תו קניה לאשה הרה</a:t>
            </a:r>
          </a:p>
        </p:txBody>
      </p:sp>
    </p:spTree>
    <p:extLst>
      <p:ext uri="{BB962C8B-B14F-4D97-AF65-F5344CB8AC3E}">
        <p14:creationId xmlns:p14="http://schemas.microsoft.com/office/powerpoint/2010/main" val="152307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49C441E-A128-486A-AE32-7BBF9C5B4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0" y="124073"/>
            <a:ext cx="4383787" cy="6733927"/>
          </a:xfrm>
          <a:prstGeom prst="rect">
            <a:avLst/>
          </a:prstGeom>
        </p:spPr>
      </p:pic>
      <p:pic>
        <p:nvPicPr>
          <p:cNvPr id="7" name="תמונה 6">
            <a:extLst>
              <a:ext uri="{FF2B5EF4-FFF2-40B4-BE49-F238E27FC236}">
                <a16:creationId xmlns:a16="http://schemas.microsoft.com/office/drawing/2014/main" id="{3C8590E4-171B-4741-BFD1-904AA7ABD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34" y="124074"/>
            <a:ext cx="4240626" cy="6733926"/>
          </a:xfrm>
          <a:prstGeom prst="rect">
            <a:avLst/>
          </a:prstGeom>
        </p:spPr>
      </p:pic>
      <p:sp>
        <p:nvSpPr>
          <p:cNvPr id="8" name="תיבת טקסט 7">
            <a:extLst>
              <a:ext uri="{FF2B5EF4-FFF2-40B4-BE49-F238E27FC236}">
                <a16:creationId xmlns:a16="http://schemas.microsoft.com/office/drawing/2014/main" id="{19575C26-AE93-4E3B-95C7-11ED2E791F0C}"/>
              </a:ext>
            </a:extLst>
          </p:cNvPr>
          <p:cNvSpPr txBox="1"/>
          <p:nvPr/>
        </p:nvSpPr>
        <p:spPr>
          <a:xfrm>
            <a:off x="8775700" y="1320800"/>
            <a:ext cx="2527300" cy="369332"/>
          </a:xfrm>
          <a:prstGeom prst="rect">
            <a:avLst/>
          </a:prstGeom>
          <a:noFill/>
          <a:ln w="19050">
            <a:solidFill>
              <a:schemeClr val="tx1"/>
            </a:solidFill>
          </a:ln>
        </p:spPr>
        <p:txBody>
          <a:bodyPr wrap="square" rtlCol="1">
            <a:spAutoFit/>
          </a:bodyPr>
          <a:lstStyle/>
          <a:p>
            <a:r>
              <a:rPr lang="he-IL" dirty="0"/>
              <a:t>קבל פנקס תלושים 1949</a:t>
            </a:r>
          </a:p>
        </p:txBody>
      </p:sp>
      <p:sp>
        <p:nvSpPr>
          <p:cNvPr id="9" name="תיבת טקסט 8">
            <a:extLst>
              <a:ext uri="{FF2B5EF4-FFF2-40B4-BE49-F238E27FC236}">
                <a16:creationId xmlns:a16="http://schemas.microsoft.com/office/drawing/2014/main" id="{DB2F92DF-7E3F-4A05-AB0A-B66F6EA1318F}"/>
              </a:ext>
            </a:extLst>
          </p:cNvPr>
          <p:cNvSpPr txBox="1"/>
          <p:nvPr/>
        </p:nvSpPr>
        <p:spPr>
          <a:xfrm>
            <a:off x="8638287" y="2044700"/>
            <a:ext cx="1437387" cy="923330"/>
          </a:xfrm>
          <a:prstGeom prst="rect">
            <a:avLst/>
          </a:prstGeom>
          <a:noFill/>
          <a:ln w="19050">
            <a:solidFill>
              <a:schemeClr val="tx1"/>
            </a:solidFill>
          </a:ln>
        </p:spPr>
        <p:txBody>
          <a:bodyPr wrap="square" rtlCol="1">
            <a:spAutoFit/>
          </a:bodyPr>
          <a:lstStyle/>
          <a:p>
            <a:pPr algn="ctr"/>
            <a:r>
              <a:rPr lang="he-IL" dirty="0"/>
              <a:t>קבל </a:t>
            </a:r>
          </a:p>
          <a:p>
            <a:pPr algn="ctr"/>
            <a:r>
              <a:rPr lang="he-IL" dirty="0"/>
              <a:t>פנקס נקודות 1951</a:t>
            </a:r>
          </a:p>
        </p:txBody>
      </p:sp>
      <p:sp>
        <p:nvSpPr>
          <p:cNvPr id="10" name="תיבת טקסט 9">
            <a:extLst>
              <a:ext uri="{FF2B5EF4-FFF2-40B4-BE49-F238E27FC236}">
                <a16:creationId xmlns:a16="http://schemas.microsoft.com/office/drawing/2014/main" id="{8839973B-4A0A-4A56-A447-9CF9E81648D4}"/>
              </a:ext>
            </a:extLst>
          </p:cNvPr>
          <p:cNvSpPr txBox="1"/>
          <p:nvPr/>
        </p:nvSpPr>
        <p:spPr>
          <a:xfrm>
            <a:off x="10236200" y="2044699"/>
            <a:ext cx="1358900" cy="923330"/>
          </a:xfrm>
          <a:prstGeom prst="rect">
            <a:avLst/>
          </a:prstGeom>
          <a:noFill/>
          <a:ln w="19050">
            <a:solidFill>
              <a:schemeClr val="tx1"/>
            </a:solidFill>
          </a:ln>
        </p:spPr>
        <p:txBody>
          <a:bodyPr wrap="square" rtlCol="1">
            <a:spAutoFit/>
          </a:bodyPr>
          <a:lstStyle/>
          <a:p>
            <a:pPr algn="ctr"/>
            <a:r>
              <a:rPr lang="he-IL" dirty="0"/>
              <a:t>קבל </a:t>
            </a:r>
          </a:p>
          <a:p>
            <a:pPr algn="ctr"/>
            <a:r>
              <a:rPr lang="he-IL" dirty="0"/>
              <a:t>תעודת מנות 1951</a:t>
            </a:r>
          </a:p>
        </p:txBody>
      </p:sp>
      <p:sp>
        <p:nvSpPr>
          <p:cNvPr id="11" name="תיבת טקסט 10">
            <a:extLst>
              <a:ext uri="{FF2B5EF4-FFF2-40B4-BE49-F238E27FC236}">
                <a16:creationId xmlns:a16="http://schemas.microsoft.com/office/drawing/2014/main" id="{21B2800B-7AFE-4F60-A1B0-886FE45492EF}"/>
              </a:ext>
            </a:extLst>
          </p:cNvPr>
          <p:cNvSpPr txBox="1"/>
          <p:nvPr/>
        </p:nvSpPr>
        <p:spPr>
          <a:xfrm>
            <a:off x="9280017" y="310803"/>
            <a:ext cx="1912366" cy="923330"/>
          </a:xfrm>
          <a:prstGeom prst="rect">
            <a:avLst/>
          </a:prstGeom>
          <a:noFill/>
          <a:ln w="28575">
            <a:solidFill>
              <a:srgbClr val="A50021"/>
            </a:solidFill>
          </a:ln>
        </p:spPr>
        <p:txBody>
          <a:bodyPr wrap="square" rtlCol="1">
            <a:spAutoFit/>
          </a:bodyPr>
          <a:lstStyle/>
          <a:p>
            <a:r>
              <a:rPr lang="he-IL" dirty="0">
                <a:solidFill>
                  <a:srgbClr val="A50021"/>
                </a:solidFill>
              </a:rPr>
              <a:t>שינוי שם משפחה</a:t>
            </a:r>
          </a:p>
          <a:p>
            <a:r>
              <a:rPr lang="he-IL" dirty="0" err="1">
                <a:solidFill>
                  <a:srgbClr val="A50021"/>
                </a:solidFill>
              </a:rPr>
              <a:t>כג</a:t>
            </a:r>
            <a:r>
              <a:rPr lang="he-IL" dirty="0">
                <a:solidFill>
                  <a:srgbClr val="A50021"/>
                </a:solidFill>
              </a:rPr>
              <a:t> אייר תש"י</a:t>
            </a:r>
          </a:p>
          <a:p>
            <a:r>
              <a:rPr lang="he-IL" dirty="0">
                <a:solidFill>
                  <a:srgbClr val="A50021"/>
                </a:solidFill>
              </a:rPr>
              <a:t>10.5.50</a:t>
            </a:r>
          </a:p>
        </p:txBody>
      </p:sp>
      <p:sp>
        <p:nvSpPr>
          <p:cNvPr id="12" name="משולש שווה-שוקיים 11">
            <a:extLst>
              <a:ext uri="{FF2B5EF4-FFF2-40B4-BE49-F238E27FC236}">
                <a16:creationId xmlns:a16="http://schemas.microsoft.com/office/drawing/2014/main" id="{3A0CE9A5-853E-42C5-95DC-70F25A461136}"/>
              </a:ext>
            </a:extLst>
          </p:cNvPr>
          <p:cNvSpPr/>
          <p:nvPr/>
        </p:nvSpPr>
        <p:spPr>
          <a:xfrm>
            <a:off x="10520171" y="5361631"/>
            <a:ext cx="1565658" cy="1270000"/>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3" name="תיבת טקסט 12">
            <a:extLst>
              <a:ext uri="{FF2B5EF4-FFF2-40B4-BE49-F238E27FC236}">
                <a16:creationId xmlns:a16="http://schemas.microsoft.com/office/drawing/2014/main" id="{7AFB8F9F-9D13-4F31-98EB-EE79601AFB0B}"/>
              </a:ext>
            </a:extLst>
          </p:cNvPr>
          <p:cNvSpPr txBox="1"/>
          <p:nvPr/>
        </p:nvSpPr>
        <p:spPr>
          <a:xfrm>
            <a:off x="10520171" y="5996631"/>
            <a:ext cx="1565658" cy="646331"/>
          </a:xfrm>
          <a:prstGeom prst="rect">
            <a:avLst/>
          </a:prstGeom>
          <a:noFill/>
        </p:spPr>
        <p:txBody>
          <a:bodyPr wrap="square" rtlCol="1">
            <a:spAutoFit/>
          </a:bodyPr>
          <a:lstStyle/>
          <a:p>
            <a:pPr algn="ctr"/>
            <a:r>
              <a:rPr lang="he-IL" dirty="0"/>
              <a:t>הצביע</a:t>
            </a:r>
          </a:p>
          <a:p>
            <a:pPr algn="ctr"/>
            <a:r>
              <a:rPr lang="he-IL" dirty="0"/>
              <a:t>לכנסת </a:t>
            </a:r>
            <a:r>
              <a:rPr lang="he-IL" dirty="0" err="1"/>
              <a:t>השניה</a:t>
            </a:r>
            <a:endParaRPr lang="he-IL" dirty="0"/>
          </a:p>
        </p:txBody>
      </p:sp>
      <p:sp>
        <p:nvSpPr>
          <p:cNvPr id="14" name="משולש שווה-שוקיים 13">
            <a:extLst>
              <a:ext uri="{FF2B5EF4-FFF2-40B4-BE49-F238E27FC236}">
                <a16:creationId xmlns:a16="http://schemas.microsoft.com/office/drawing/2014/main" id="{278C0CFB-4E5F-4809-A2AA-6BB21B031640}"/>
              </a:ext>
            </a:extLst>
          </p:cNvPr>
          <p:cNvSpPr/>
          <p:nvPr/>
        </p:nvSpPr>
        <p:spPr>
          <a:xfrm>
            <a:off x="10520171" y="3603029"/>
            <a:ext cx="1565658" cy="1270000"/>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5" name="תיבת טקסט 14">
            <a:extLst>
              <a:ext uri="{FF2B5EF4-FFF2-40B4-BE49-F238E27FC236}">
                <a16:creationId xmlns:a16="http://schemas.microsoft.com/office/drawing/2014/main" id="{12CAFB32-63A1-481C-9B35-BACCECCA7FD1}"/>
              </a:ext>
            </a:extLst>
          </p:cNvPr>
          <p:cNvSpPr txBox="1"/>
          <p:nvPr/>
        </p:nvSpPr>
        <p:spPr>
          <a:xfrm>
            <a:off x="10520171" y="3974405"/>
            <a:ext cx="1565658" cy="923330"/>
          </a:xfrm>
          <a:prstGeom prst="rect">
            <a:avLst/>
          </a:prstGeom>
          <a:noFill/>
        </p:spPr>
        <p:txBody>
          <a:bodyPr wrap="square" rtlCol="1">
            <a:spAutoFit/>
          </a:bodyPr>
          <a:lstStyle/>
          <a:p>
            <a:pPr algn="ctr"/>
            <a:r>
              <a:rPr lang="he-IL" dirty="0"/>
              <a:t>קבל </a:t>
            </a:r>
          </a:p>
          <a:p>
            <a:pPr algn="ctr"/>
            <a:r>
              <a:rPr lang="he-IL" dirty="0"/>
              <a:t>תעודת מנות 1953/4</a:t>
            </a:r>
          </a:p>
        </p:txBody>
      </p:sp>
      <p:sp>
        <p:nvSpPr>
          <p:cNvPr id="2" name="תיבת טקסט 1">
            <a:extLst>
              <a:ext uri="{FF2B5EF4-FFF2-40B4-BE49-F238E27FC236}">
                <a16:creationId xmlns:a16="http://schemas.microsoft.com/office/drawing/2014/main" id="{87976BAD-76CE-1525-BFC5-94D2EE1CE122}"/>
              </a:ext>
            </a:extLst>
          </p:cNvPr>
          <p:cNvSpPr txBox="1"/>
          <p:nvPr/>
        </p:nvSpPr>
        <p:spPr>
          <a:xfrm>
            <a:off x="8638287" y="3256156"/>
            <a:ext cx="1686193" cy="923330"/>
          </a:xfrm>
          <a:prstGeom prst="rect">
            <a:avLst/>
          </a:prstGeom>
          <a:noFill/>
        </p:spPr>
        <p:txBody>
          <a:bodyPr wrap="square" rtlCol="1">
            <a:spAutoFit/>
          </a:bodyPr>
          <a:lstStyle/>
          <a:p>
            <a:r>
              <a:rPr lang="he-IL" dirty="0"/>
              <a:t>זכאות לחלוקת אוכל בתקופת הצנע</a:t>
            </a:r>
          </a:p>
        </p:txBody>
      </p:sp>
      <p:sp>
        <p:nvSpPr>
          <p:cNvPr id="3" name="חץ: למטה 2">
            <a:extLst>
              <a:ext uri="{FF2B5EF4-FFF2-40B4-BE49-F238E27FC236}">
                <a16:creationId xmlns:a16="http://schemas.microsoft.com/office/drawing/2014/main" id="{4B19062D-9EB6-518B-A4A8-E93CC1DF7FF3}"/>
              </a:ext>
            </a:extLst>
          </p:cNvPr>
          <p:cNvSpPr/>
          <p:nvPr/>
        </p:nvSpPr>
        <p:spPr>
          <a:xfrm rot="18791066">
            <a:off x="10569466" y="3395754"/>
            <a:ext cx="2230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חץ: למטה 3">
            <a:extLst>
              <a:ext uri="{FF2B5EF4-FFF2-40B4-BE49-F238E27FC236}">
                <a16:creationId xmlns:a16="http://schemas.microsoft.com/office/drawing/2014/main" id="{48FDB11A-E0EB-32B4-7566-983C17FE537F}"/>
              </a:ext>
            </a:extLst>
          </p:cNvPr>
          <p:cNvSpPr/>
          <p:nvPr/>
        </p:nvSpPr>
        <p:spPr>
          <a:xfrm rot="13303681">
            <a:off x="10511391" y="2968947"/>
            <a:ext cx="2230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למטה 5">
            <a:extLst>
              <a:ext uri="{FF2B5EF4-FFF2-40B4-BE49-F238E27FC236}">
                <a16:creationId xmlns:a16="http://schemas.microsoft.com/office/drawing/2014/main" id="{FC0B5CE1-E55B-97F1-F942-A3A3243FDEEE}"/>
              </a:ext>
            </a:extLst>
          </p:cNvPr>
          <p:cNvSpPr/>
          <p:nvPr/>
        </p:nvSpPr>
        <p:spPr>
          <a:xfrm rot="7736273">
            <a:off x="10052044" y="2932012"/>
            <a:ext cx="2230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טה 15">
            <a:extLst>
              <a:ext uri="{FF2B5EF4-FFF2-40B4-BE49-F238E27FC236}">
                <a16:creationId xmlns:a16="http://schemas.microsoft.com/office/drawing/2014/main" id="{F246118B-A6F6-9230-DE10-230C5AD4D8B6}"/>
              </a:ext>
            </a:extLst>
          </p:cNvPr>
          <p:cNvSpPr/>
          <p:nvPr/>
        </p:nvSpPr>
        <p:spPr>
          <a:xfrm rot="10800000" flipH="1">
            <a:off x="10106223" y="1683959"/>
            <a:ext cx="114665" cy="1542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374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896CE5B-7555-47B9-ADC0-88F96C20A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
        <p:nvSpPr>
          <p:cNvPr id="6" name="תיבת טקסט 5">
            <a:extLst>
              <a:ext uri="{FF2B5EF4-FFF2-40B4-BE49-F238E27FC236}">
                <a16:creationId xmlns:a16="http://schemas.microsoft.com/office/drawing/2014/main" id="{11A09F59-F446-4920-AAD4-8667DEC7EC12}"/>
              </a:ext>
            </a:extLst>
          </p:cNvPr>
          <p:cNvSpPr txBox="1"/>
          <p:nvPr/>
        </p:nvSpPr>
        <p:spPr>
          <a:xfrm>
            <a:off x="7518400" y="2755900"/>
            <a:ext cx="3886200" cy="923330"/>
          </a:xfrm>
          <a:prstGeom prst="rect">
            <a:avLst/>
          </a:prstGeom>
          <a:ln/>
        </p:spPr>
        <p:style>
          <a:lnRef idx="2">
            <a:schemeClr val="dk1"/>
          </a:lnRef>
          <a:fillRef idx="1">
            <a:schemeClr val="lt1"/>
          </a:fillRef>
          <a:effectRef idx="0">
            <a:schemeClr val="dk1"/>
          </a:effectRef>
          <a:fontRef idx="minor">
            <a:schemeClr val="dk1"/>
          </a:fontRef>
        </p:style>
        <p:txBody>
          <a:bodyPr wrap="square" rtlCol="1">
            <a:spAutoFit/>
          </a:bodyPr>
          <a:lstStyle/>
          <a:p>
            <a:r>
              <a:rPr lang="he-IL" dirty="0"/>
              <a:t>קבלה זריקה 0.3 נגד טיפואיד 20.6.52</a:t>
            </a:r>
          </a:p>
          <a:p>
            <a:r>
              <a:rPr lang="he-IL" dirty="0"/>
              <a:t>בקופת חולים טירת צבי</a:t>
            </a:r>
          </a:p>
          <a:p>
            <a:r>
              <a:rPr lang="he-IL" dirty="0"/>
              <a:t>חיסון נגד טיפוס הבטן</a:t>
            </a:r>
          </a:p>
        </p:txBody>
      </p:sp>
      <p:sp>
        <p:nvSpPr>
          <p:cNvPr id="7" name="תיבת טקסט 6">
            <a:extLst>
              <a:ext uri="{FF2B5EF4-FFF2-40B4-BE49-F238E27FC236}">
                <a16:creationId xmlns:a16="http://schemas.microsoft.com/office/drawing/2014/main" id="{31939325-174B-4353-BBDE-80841241D1E0}"/>
              </a:ext>
            </a:extLst>
          </p:cNvPr>
          <p:cNvSpPr txBox="1"/>
          <p:nvPr/>
        </p:nvSpPr>
        <p:spPr>
          <a:xfrm>
            <a:off x="1651000" y="4000500"/>
            <a:ext cx="1739900" cy="1200329"/>
          </a:xfrm>
          <a:prstGeom prst="rect">
            <a:avLst/>
          </a:prstGeom>
          <a:noFill/>
          <a:ln>
            <a:solidFill>
              <a:schemeClr val="tx1"/>
            </a:solidFill>
          </a:ln>
        </p:spPr>
        <p:txBody>
          <a:bodyPr wrap="square" rtlCol="1">
            <a:spAutoFit/>
          </a:bodyPr>
          <a:lstStyle/>
          <a:p>
            <a:r>
              <a:rPr lang="he-IL" dirty="0"/>
              <a:t>תעודת מנות</a:t>
            </a:r>
          </a:p>
          <a:p>
            <a:r>
              <a:rPr lang="he-IL" dirty="0"/>
              <a:t>1955/6</a:t>
            </a:r>
          </a:p>
          <a:p>
            <a:r>
              <a:rPr lang="he-IL" dirty="0"/>
              <a:t>= מנות אוכל עדיין תקופת הצנע</a:t>
            </a:r>
          </a:p>
        </p:txBody>
      </p:sp>
    </p:spTree>
    <p:extLst>
      <p:ext uri="{BB962C8B-B14F-4D97-AF65-F5344CB8AC3E}">
        <p14:creationId xmlns:p14="http://schemas.microsoft.com/office/powerpoint/2010/main" val="125441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8E7A1EBF-8922-42AB-9919-373472317F7A}"/>
              </a:ext>
            </a:extLst>
          </p:cNvPr>
          <p:cNvSpPr txBox="1"/>
          <p:nvPr/>
        </p:nvSpPr>
        <p:spPr>
          <a:xfrm>
            <a:off x="1143000" y="359229"/>
            <a:ext cx="10352314" cy="5318635"/>
          </a:xfrm>
          <a:prstGeom prst="rect">
            <a:avLst/>
          </a:prstGeom>
          <a:noFill/>
        </p:spPr>
        <p:txBody>
          <a:bodyPr wrap="square" rtlCol="1">
            <a:spAutoFit/>
          </a:bodyPr>
          <a:lstStyle/>
          <a:p>
            <a:pPr>
              <a:lnSpc>
                <a:spcPct val="107000"/>
              </a:lnSpc>
              <a:spcAft>
                <a:spcPts val="800"/>
              </a:spcAft>
            </a:pPr>
            <a:r>
              <a:rPr lang="he-IL" sz="2400" dirty="0">
                <a:latin typeface="Calibri" panose="020F0502020204030204" pitchFamily="34" charset="0"/>
                <a:ea typeface="Calibri" panose="020F0502020204030204" pitchFamily="34" charset="0"/>
              </a:rPr>
              <a:t>                                          </a:t>
            </a:r>
            <a:r>
              <a:rPr lang="he-IL" sz="2400" u="sng" dirty="0">
                <a:latin typeface="Calibri" panose="020F0502020204030204" pitchFamily="34" charset="0"/>
                <a:ea typeface="Calibri" panose="020F0502020204030204" pitchFamily="34" charset="0"/>
              </a:rPr>
              <a:t>הבחירות לאספה המכוננת</a:t>
            </a:r>
            <a:endParaRPr lang="en-US" sz="2400" u="sng"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he-IL"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400" dirty="0">
                <a:effectLst/>
                <a:latin typeface="Calibri" panose="020F0502020204030204" pitchFamily="34" charset="0"/>
                <a:ea typeface="Calibri" panose="020F0502020204030204" pitchFamily="34" charset="0"/>
                <a:cs typeface="Arial" panose="020B0604020202020204" pitchFamily="34" charset="0"/>
              </a:rPr>
              <a:t>בתאריך ה אייר תש"ח -</a:t>
            </a:r>
            <a:r>
              <a:rPr lang="he-IL"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14 במאי 1948</a:t>
            </a:r>
            <a:r>
              <a:rPr lang="he-IL" sz="2400" dirty="0">
                <a:effectLst/>
                <a:latin typeface="Calibri" panose="020F0502020204030204" pitchFamily="34" charset="0"/>
                <a:ea typeface="Calibri" panose="020F0502020204030204" pitchFamily="34" charset="0"/>
                <a:cs typeface="Arial" panose="020B0604020202020204" pitchFamily="34" charset="0"/>
              </a:rPr>
              <a:t> הכריז יושב ראש מנהלת העם דוד בן-גוריון על הקמת מדינה יהודית בארץ ישראל. </a:t>
            </a:r>
            <a:r>
              <a:rPr lang="he-IL"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מועצת המדינה הזמנית החלה בהכנות לבחירות </a:t>
            </a:r>
            <a:r>
              <a:rPr lang="he-IL" sz="2400" u="sng" dirty="0">
                <a:effectLst/>
                <a:highlight>
                  <a:srgbClr val="808000"/>
                </a:highlight>
                <a:latin typeface="Calibri" panose="020F0502020204030204" pitchFamily="34" charset="0"/>
                <a:ea typeface="Calibri" panose="020F0502020204030204" pitchFamily="34" charset="0"/>
                <a:cs typeface="Arial" panose="020B0604020202020204" pitchFamily="34" charset="0"/>
              </a:rPr>
              <a:t>לאספה המכוננת</a:t>
            </a:r>
            <a:r>
              <a:rPr lang="he-IL" sz="2400" dirty="0">
                <a:effectLst/>
                <a:highlight>
                  <a:srgbClr val="808000"/>
                </a:highlight>
                <a:latin typeface="Calibri" panose="020F0502020204030204" pitchFamily="34" charset="0"/>
                <a:ea typeface="Calibri" panose="020F0502020204030204" pitchFamily="34" charset="0"/>
                <a:cs typeface="Arial" panose="020B0604020202020204" pitchFamily="34" charset="0"/>
              </a:rPr>
              <a:t> </a:t>
            </a:r>
            <a:r>
              <a:rPr lang="he-IL"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ובין היתר חוקקה חוקי בחירות ומינתה ועדת בחירות מרכזית</a:t>
            </a:r>
            <a:r>
              <a:rPr lang="he-IL" sz="24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he-IL" sz="2400" dirty="0">
                <a:effectLst/>
                <a:latin typeface="Calibri" panose="020F0502020204030204" pitchFamily="34" charset="0"/>
                <a:ea typeface="Calibri" panose="020F0502020204030204" pitchFamily="34" charset="0"/>
                <a:cs typeface="Arial" panose="020B0604020202020204" pitchFamily="34" charset="0"/>
              </a:rPr>
              <a:t>עקב קיומה של מלחמת העצמאות</a:t>
            </a:r>
          </a:p>
          <a:p>
            <a:pPr algn="r" rtl="1">
              <a:lnSpc>
                <a:spcPct val="107000"/>
              </a:lnSpc>
              <a:spcAft>
                <a:spcPts val="800"/>
              </a:spcAft>
            </a:pPr>
            <a:r>
              <a:rPr lang="he-IL" sz="2400" dirty="0">
                <a:effectLst/>
                <a:latin typeface="Calibri" panose="020F0502020204030204" pitchFamily="34" charset="0"/>
                <a:ea typeface="Calibri" panose="020F0502020204030204" pitchFamily="34" charset="0"/>
                <a:cs typeface="Arial" panose="020B0604020202020204" pitchFamily="34" charset="0"/>
              </a:rPr>
              <a:t>התקיימו </a:t>
            </a:r>
            <a:r>
              <a:rPr lang="he-IL" sz="2400" dirty="0">
                <a:effectLst/>
                <a:highlight>
                  <a:srgbClr val="808000"/>
                </a:highlight>
                <a:latin typeface="Calibri" panose="020F0502020204030204" pitchFamily="34" charset="0"/>
                <a:ea typeface="Calibri" panose="020F0502020204030204" pitchFamily="34" charset="0"/>
                <a:cs typeface="Arial" panose="020B0604020202020204" pitchFamily="34" charset="0"/>
              </a:rPr>
              <a:t>הבחירות לאספה המכוננת ב-25 בינואר 1949</a:t>
            </a:r>
            <a:r>
              <a:rPr lang="he-IL" sz="2400" dirty="0">
                <a:effectLst/>
                <a:latin typeface="Calibri" panose="020F0502020204030204" pitchFamily="34" charset="0"/>
                <a:ea typeface="Calibri" panose="020F0502020204030204" pitchFamily="34" charset="0"/>
                <a:cs typeface="Arial" panose="020B0604020202020204" pitchFamily="34" charset="0"/>
              </a:rPr>
              <a:t>. בבחירות השתתפו כ-430,000 בוחרים מתוך כ-500,000. אחוז ההצבעה עמד על כ-87%.</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400" dirty="0">
                <a:effectLst/>
                <a:latin typeface="Calibri" panose="020F0502020204030204" pitchFamily="34" charset="0"/>
                <a:ea typeface="Calibri" panose="020F0502020204030204" pitchFamily="34" charset="0"/>
                <a:cs typeface="Arial" panose="020B0604020202020204" pitchFamily="34" charset="0"/>
              </a:rPr>
              <a:t>ב </a:t>
            </a:r>
            <a:r>
              <a:rPr lang="he-IL"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14 בפברואר  כוננה האספה המכוננת  </a:t>
            </a:r>
            <a:r>
              <a:rPr lang="he-IL" sz="2400" dirty="0">
                <a:effectLst/>
                <a:latin typeface="Calibri" panose="020F0502020204030204" pitchFamily="34" charset="0"/>
                <a:ea typeface="Calibri" panose="020F0502020204030204" pitchFamily="34" charset="0"/>
                <a:cs typeface="Arial" panose="020B0604020202020204" pitchFamily="34" charset="0"/>
              </a:rPr>
              <a:t>-                                                             יומיים בלבד לאחר כינונה של האספה המכוננת </a:t>
            </a:r>
            <a:r>
              <a:rPr lang="he-IL" sz="24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16 בפברואר</a:t>
            </a:r>
            <a:r>
              <a:rPr lang="he-IL" sz="2400" dirty="0">
                <a:effectLst/>
                <a:latin typeface="Calibri" panose="020F0502020204030204" pitchFamily="34" charset="0"/>
                <a:ea typeface="Calibri" panose="020F0502020204030204" pitchFamily="34" charset="0"/>
                <a:cs typeface="Arial" panose="020B0604020202020204" pitchFamily="34" charset="0"/>
              </a:rPr>
              <a:t> 1949, נתקבל חוק המעבר, שהפך את האספה המכוננת (גוף שייעודו לכונן חוקה) לכנסת (פרלמנט).                 </a:t>
            </a:r>
            <a:r>
              <a:rPr lang="he-IL"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החוק הפך את האספה המכוננת ל"כנסת הראשונה". </a:t>
            </a:r>
            <a:endParaRPr lang="he-IL" b="1" dirty="0">
              <a:solidFill>
                <a:srgbClr val="002060"/>
              </a:solidFill>
            </a:endParaRPr>
          </a:p>
        </p:txBody>
      </p:sp>
      <p:pic>
        <p:nvPicPr>
          <p:cNvPr id="8" name="תמונה 7">
            <a:extLst>
              <a:ext uri="{FF2B5EF4-FFF2-40B4-BE49-F238E27FC236}">
                <a16:creationId xmlns:a16="http://schemas.microsoft.com/office/drawing/2014/main" id="{04CE48EE-7427-4274-AD7E-434ADD0D7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689" y="22335"/>
            <a:ext cx="2649311" cy="1072930"/>
          </a:xfrm>
          <a:prstGeom prst="rect">
            <a:avLst/>
          </a:prstGeom>
        </p:spPr>
      </p:pic>
      <p:pic>
        <p:nvPicPr>
          <p:cNvPr id="10" name="תמונה 9">
            <a:extLst>
              <a:ext uri="{FF2B5EF4-FFF2-40B4-BE49-F238E27FC236}">
                <a16:creationId xmlns:a16="http://schemas.microsoft.com/office/drawing/2014/main" id="{4E03511F-7F3D-44F9-8130-3F3B2491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08" y="359229"/>
            <a:ext cx="4066269" cy="936423"/>
          </a:xfrm>
          <a:prstGeom prst="rect">
            <a:avLst/>
          </a:prstGeom>
        </p:spPr>
      </p:pic>
      <p:sp>
        <p:nvSpPr>
          <p:cNvPr id="2" name="תיבת טקסט 1">
            <a:extLst>
              <a:ext uri="{FF2B5EF4-FFF2-40B4-BE49-F238E27FC236}">
                <a16:creationId xmlns:a16="http://schemas.microsoft.com/office/drawing/2014/main" id="{DA7DC724-E2E1-4493-9291-CC3308F5A754}"/>
              </a:ext>
            </a:extLst>
          </p:cNvPr>
          <p:cNvSpPr txBox="1"/>
          <p:nvPr/>
        </p:nvSpPr>
        <p:spPr>
          <a:xfrm>
            <a:off x="8572500" y="22335"/>
            <a:ext cx="970189" cy="923330"/>
          </a:xfrm>
          <a:prstGeom prst="rect">
            <a:avLst/>
          </a:prstGeom>
          <a:noFill/>
        </p:spPr>
        <p:txBody>
          <a:bodyPr wrap="square" rtlCol="1">
            <a:spAutoFit/>
          </a:bodyPr>
          <a:lstStyle/>
          <a:p>
            <a:r>
              <a:rPr lang="he-IL" dirty="0"/>
              <a:t>תאריך</a:t>
            </a:r>
          </a:p>
          <a:p>
            <a:r>
              <a:rPr lang="he-IL" dirty="0"/>
              <a:t>הוצאת</a:t>
            </a:r>
          </a:p>
          <a:p>
            <a:r>
              <a:rPr lang="he-IL" dirty="0"/>
              <a:t>התעודה</a:t>
            </a:r>
          </a:p>
        </p:txBody>
      </p:sp>
      <p:sp>
        <p:nvSpPr>
          <p:cNvPr id="3" name="תיבת טקסט 2">
            <a:extLst>
              <a:ext uri="{FF2B5EF4-FFF2-40B4-BE49-F238E27FC236}">
                <a16:creationId xmlns:a16="http://schemas.microsoft.com/office/drawing/2014/main" id="{7601AD26-E80A-47E6-8DB1-A9C59B140E30}"/>
              </a:ext>
            </a:extLst>
          </p:cNvPr>
          <p:cNvSpPr txBox="1"/>
          <p:nvPr/>
        </p:nvSpPr>
        <p:spPr>
          <a:xfrm>
            <a:off x="0" y="5932017"/>
            <a:ext cx="5084992" cy="923330"/>
          </a:xfrm>
          <a:prstGeom prst="rect">
            <a:avLst/>
          </a:prstGeom>
          <a:noFill/>
        </p:spPr>
        <p:txBody>
          <a:bodyPr wrap="square" rtlCol="1">
            <a:spAutoFit/>
          </a:bodyPr>
          <a:lstStyle/>
          <a:p>
            <a:r>
              <a:rPr lang="he-IL" dirty="0"/>
              <a:t>מבצע חורב כיבוש צפון הנגב – הסתיים 7.1.1949</a:t>
            </a:r>
          </a:p>
          <a:p>
            <a:r>
              <a:rPr lang="he-IL" dirty="0"/>
              <a:t>הסכם שביתת הנשק עם מצרים -  24.2.1949</a:t>
            </a:r>
          </a:p>
          <a:p>
            <a:r>
              <a:rPr lang="he-IL" dirty="0"/>
              <a:t>מבצע עובדה לכיבוש אילת מירדן  – הסתיים 10.3.1949</a:t>
            </a:r>
          </a:p>
        </p:txBody>
      </p:sp>
    </p:spTree>
    <p:extLst>
      <p:ext uri="{BB962C8B-B14F-4D97-AF65-F5344CB8AC3E}">
        <p14:creationId xmlns:p14="http://schemas.microsoft.com/office/powerpoint/2010/main" val="21667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CA32B11-1438-4073-9A2F-7F2BCFEFA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250" y="-143933"/>
            <a:ext cx="6203950" cy="8271933"/>
          </a:xfrm>
          <a:prstGeom prst="rect">
            <a:avLst/>
          </a:prstGeom>
        </p:spPr>
      </p:pic>
      <p:sp>
        <p:nvSpPr>
          <p:cNvPr id="6" name="תיבת טקסט 5">
            <a:extLst>
              <a:ext uri="{FF2B5EF4-FFF2-40B4-BE49-F238E27FC236}">
                <a16:creationId xmlns:a16="http://schemas.microsoft.com/office/drawing/2014/main" id="{C1D6A26D-EC95-4487-8740-5F2DD5D598A2}"/>
              </a:ext>
            </a:extLst>
          </p:cNvPr>
          <p:cNvSpPr txBox="1"/>
          <p:nvPr/>
        </p:nvSpPr>
        <p:spPr>
          <a:xfrm>
            <a:off x="190500" y="982176"/>
            <a:ext cx="4559300" cy="4893647"/>
          </a:xfrm>
          <a:prstGeom prst="rect">
            <a:avLst/>
          </a:prstGeom>
          <a:noFill/>
        </p:spPr>
        <p:txBody>
          <a:bodyPr wrap="square" rtlCol="1">
            <a:spAutoFit/>
          </a:bodyPr>
          <a:lstStyle/>
          <a:p>
            <a:pPr algn="ctr"/>
            <a:r>
              <a:rPr lang="he-IL" sz="2400" b="1" u="sng" dirty="0">
                <a:solidFill>
                  <a:srgbClr val="002060"/>
                </a:solidFill>
                <a:effectLst/>
                <a:latin typeface="Calibri" panose="020F0502020204030204" pitchFamily="34" charset="0"/>
                <a:ea typeface="Calibri" panose="020F0502020204030204" pitchFamily="34" charset="0"/>
                <a:cs typeface="Arial" panose="020B0604020202020204" pitchFamily="34" charset="0"/>
              </a:rPr>
              <a:t>תקופת הצנע</a:t>
            </a:r>
          </a:p>
          <a:p>
            <a:r>
              <a:rPr lang="he-IL" sz="2400" dirty="0">
                <a:effectLst/>
                <a:latin typeface="Calibri" panose="020F0502020204030204" pitchFamily="34" charset="0"/>
                <a:ea typeface="Calibri" panose="020F0502020204030204" pitchFamily="34" charset="0"/>
                <a:cs typeface="Arial" panose="020B0604020202020204" pitchFamily="34" charset="0"/>
              </a:rPr>
              <a:t>בשנת 1949, שנה לאחר הכרזת המדינה, היה המצב הכלכלי בארץ קשה.                                                 קליטת העלייה חייבה הוצאות רבות.                                     לאוצר המדינה לא היו מקורות מימון לייבוא חומרי גלם ומוצרי מזון, והייצור העצמי בחקלאות לא הספיק לצריכה. כדי להקטין את התלוּת בייבוא ולדאוג לצרכים הבסיסיים של כל האוכלוסייה, החליטה הממשלה להפעיל מדיניות של קיצוב במוצרי מזון וצריכה בסיסית (לבוש, ריהוט וכד'). </a:t>
            </a:r>
            <a:endParaRPr lang="he-IL" sz="2400" b="1" dirty="0"/>
          </a:p>
        </p:txBody>
      </p:sp>
      <p:pic>
        <p:nvPicPr>
          <p:cNvPr id="7" name="תמונה 6">
            <a:extLst>
              <a:ext uri="{FF2B5EF4-FFF2-40B4-BE49-F238E27FC236}">
                <a16:creationId xmlns:a16="http://schemas.microsoft.com/office/drawing/2014/main" id="{83779504-7C15-43E0-AB7B-C11CC76BC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134451"/>
            <a:ext cx="3419475" cy="847725"/>
          </a:xfrm>
          <a:prstGeom prst="rect">
            <a:avLst/>
          </a:prstGeom>
        </p:spPr>
      </p:pic>
    </p:spTree>
    <p:extLst>
      <p:ext uri="{BB962C8B-B14F-4D97-AF65-F5344CB8AC3E}">
        <p14:creationId xmlns:p14="http://schemas.microsoft.com/office/powerpoint/2010/main" val="269049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C014D77-8061-45F1-A883-8FF65414B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011" y="622300"/>
            <a:ext cx="3677380" cy="5041900"/>
          </a:xfrm>
          <a:prstGeom prst="rect">
            <a:avLst/>
          </a:prstGeom>
        </p:spPr>
      </p:pic>
      <p:pic>
        <p:nvPicPr>
          <p:cNvPr id="5" name="תמונה 4">
            <a:extLst>
              <a:ext uri="{FF2B5EF4-FFF2-40B4-BE49-F238E27FC236}">
                <a16:creationId xmlns:a16="http://schemas.microsoft.com/office/drawing/2014/main" id="{06A7BA43-FA01-4C7D-8ADA-F0F2243DA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457" y="438150"/>
            <a:ext cx="4889066" cy="5410200"/>
          </a:xfrm>
          <a:prstGeom prst="rect">
            <a:avLst/>
          </a:prstGeom>
        </p:spPr>
      </p:pic>
      <p:sp>
        <p:nvSpPr>
          <p:cNvPr id="6" name="תיבת טקסט 5">
            <a:extLst>
              <a:ext uri="{FF2B5EF4-FFF2-40B4-BE49-F238E27FC236}">
                <a16:creationId xmlns:a16="http://schemas.microsoft.com/office/drawing/2014/main" id="{B08B291C-08D8-4232-A95A-BB94F9FFF79B}"/>
              </a:ext>
            </a:extLst>
          </p:cNvPr>
          <p:cNvSpPr txBox="1"/>
          <p:nvPr/>
        </p:nvSpPr>
        <p:spPr>
          <a:xfrm>
            <a:off x="317500" y="2514600"/>
            <a:ext cx="1536700" cy="923330"/>
          </a:xfrm>
          <a:prstGeom prst="rect">
            <a:avLst/>
          </a:prstGeom>
          <a:noFill/>
          <a:ln w="3175">
            <a:solidFill>
              <a:schemeClr val="tx1"/>
            </a:solidFill>
          </a:ln>
        </p:spPr>
        <p:txBody>
          <a:bodyPr wrap="square" rtlCol="1">
            <a:spAutoFit/>
          </a:bodyPr>
          <a:lstStyle/>
          <a:p>
            <a:r>
              <a:rPr lang="he-IL" dirty="0"/>
              <a:t>החזן-בן גוריון: עוזר דלים</a:t>
            </a:r>
          </a:p>
          <a:p>
            <a:r>
              <a:rPr lang="he-IL" dirty="0"/>
              <a:t>הושיעה נא</a:t>
            </a:r>
          </a:p>
        </p:txBody>
      </p:sp>
      <p:sp>
        <p:nvSpPr>
          <p:cNvPr id="2" name="תיבת טקסט 1">
            <a:extLst>
              <a:ext uri="{FF2B5EF4-FFF2-40B4-BE49-F238E27FC236}">
                <a16:creationId xmlns:a16="http://schemas.microsoft.com/office/drawing/2014/main" id="{AAF3CE99-A884-4E1C-B773-61112D262ED9}"/>
              </a:ext>
            </a:extLst>
          </p:cNvPr>
          <p:cNvSpPr txBox="1"/>
          <p:nvPr/>
        </p:nvSpPr>
        <p:spPr>
          <a:xfrm>
            <a:off x="927100" y="114300"/>
            <a:ext cx="3251200" cy="646331"/>
          </a:xfrm>
          <a:prstGeom prst="rect">
            <a:avLst/>
          </a:prstGeom>
          <a:noFill/>
        </p:spPr>
        <p:txBody>
          <a:bodyPr wrap="square" rtlCol="1">
            <a:spAutoFit/>
          </a:bodyPr>
          <a:lstStyle/>
          <a:p>
            <a:r>
              <a:rPr lang="he-IL" dirty="0"/>
              <a:t>גולדה מאיר: לעושה נפלאות גדולות כי לעולם חסדו</a:t>
            </a:r>
          </a:p>
        </p:txBody>
      </p:sp>
      <p:sp>
        <p:nvSpPr>
          <p:cNvPr id="4" name="תיבת טקסט 3">
            <a:extLst>
              <a:ext uri="{FF2B5EF4-FFF2-40B4-BE49-F238E27FC236}">
                <a16:creationId xmlns:a16="http://schemas.microsoft.com/office/drawing/2014/main" id="{28B94919-B922-4766-83BA-8253EC7B902F}"/>
              </a:ext>
            </a:extLst>
          </p:cNvPr>
          <p:cNvSpPr txBox="1"/>
          <p:nvPr/>
        </p:nvSpPr>
        <p:spPr>
          <a:xfrm>
            <a:off x="1422400" y="5848350"/>
            <a:ext cx="5105400" cy="369332"/>
          </a:xfrm>
          <a:prstGeom prst="rect">
            <a:avLst/>
          </a:prstGeom>
          <a:noFill/>
        </p:spPr>
        <p:txBody>
          <a:bodyPr wrap="square" rtlCol="1">
            <a:spAutoFit/>
          </a:bodyPr>
          <a:lstStyle/>
          <a:p>
            <a:r>
              <a:rPr lang="he-IL" dirty="0"/>
              <a:t>דב יוסף שר האוצר: לא תאכל , לא תשתה ,לא תלבש</a:t>
            </a:r>
          </a:p>
        </p:txBody>
      </p:sp>
    </p:spTree>
    <p:extLst>
      <p:ext uri="{BB962C8B-B14F-4D97-AF65-F5344CB8AC3E}">
        <p14:creationId xmlns:p14="http://schemas.microsoft.com/office/powerpoint/2010/main" val="93478826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277</TotalTime>
  <Words>336</Words>
  <Application>Microsoft Office PowerPoint</Application>
  <PresentationFormat>מסך רחב</PresentationFormat>
  <Paragraphs>51</Paragraphs>
  <Slides>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vt:i4>
      </vt:variant>
    </vt:vector>
  </HeadingPairs>
  <TitlesOfParts>
    <vt:vector size="11"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 אפשר ללמוד מתעודות זהות</dc:title>
  <dc:creator>משה יורב</dc:creator>
  <cp:lastModifiedBy>משה יורב</cp:lastModifiedBy>
  <cp:revision>17</cp:revision>
  <dcterms:created xsi:type="dcterms:W3CDTF">2022-01-22T19:03:15Z</dcterms:created>
  <dcterms:modified xsi:type="dcterms:W3CDTF">2022-09-04T04:50:12Z</dcterms:modified>
</cp:coreProperties>
</file>